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504E-4D48-4B42-9588-EAAC7A58633C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4DCB-4CF8-4E8F-B8D8-7116A6820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9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504E-4D48-4B42-9588-EAAC7A58633C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4DCB-4CF8-4E8F-B8D8-7116A6820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31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504E-4D48-4B42-9588-EAAC7A58633C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4DCB-4CF8-4E8F-B8D8-7116A6820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27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504E-4D48-4B42-9588-EAAC7A58633C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4DCB-4CF8-4E8F-B8D8-7116A6820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8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504E-4D48-4B42-9588-EAAC7A58633C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4DCB-4CF8-4E8F-B8D8-7116A6820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09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504E-4D48-4B42-9588-EAAC7A58633C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4DCB-4CF8-4E8F-B8D8-7116A6820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62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504E-4D48-4B42-9588-EAAC7A58633C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4DCB-4CF8-4E8F-B8D8-7116A6820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92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504E-4D48-4B42-9588-EAAC7A58633C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4DCB-4CF8-4E8F-B8D8-7116A6820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33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504E-4D48-4B42-9588-EAAC7A58633C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4DCB-4CF8-4E8F-B8D8-7116A6820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26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504E-4D48-4B42-9588-EAAC7A58633C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4DCB-4CF8-4E8F-B8D8-7116A6820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94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504E-4D48-4B42-9588-EAAC7A58633C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4DCB-4CF8-4E8F-B8D8-7116A6820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05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8504E-4D48-4B42-9588-EAAC7A58633C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04DCB-4CF8-4E8F-B8D8-7116A6820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21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571572BB-687A-49AE-88F9-4B1B8C859452}"/>
              </a:ext>
            </a:extLst>
          </p:cNvPr>
          <p:cNvSpPr txBox="1">
            <a:spLocks/>
          </p:cNvSpPr>
          <p:nvPr/>
        </p:nvSpPr>
        <p:spPr>
          <a:xfrm>
            <a:off x="228599" y="188311"/>
            <a:ext cx="8669867" cy="41041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endParaRPr lang="en-US" altLang="ja-JP" sz="3300" dirty="0">
              <a:solidFill>
                <a:schemeClr val="bg1"/>
              </a:solidFill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endParaRPr lang="en-US" altLang="ja-JP" sz="3300" b="1" dirty="0">
              <a:solidFill>
                <a:schemeClr val="bg1"/>
              </a:solidFill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endParaRPr lang="en-US" altLang="ja-JP" sz="3300" b="1" dirty="0">
              <a:solidFill>
                <a:schemeClr val="bg1"/>
              </a:solidFill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endParaRPr lang="en-US" altLang="ja-JP" sz="3300" b="1" dirty="0">
              <a:solidFill>
                <a:schemeClr val="bg1"/>
              </a:solidFill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endParaRPr lang="en-US" altLang="ja-JP" sz="3300" b="1" dirty="0">
              <a:solidFill>
                <a:schemeClr val="bg1"/>
              </a:solidFill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endParaRPr lang="en-US" altLang="ja-JP" sz="3300" b="1" dirty="0">
              <a:solidFill>
                <a:schemeClr val="bg1"/>
              </a:solidFill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endParaRPr lang="en-US" altLang="ja-JP" sz="3300" b="1" dirty="0">
              <a:solidFill>
                <a:schemeClr val="bg1"/>
              </a:solidFill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endParaRPr lang="en-US" altLang="ja-JP" sz="3300" b="1" dirty="0">
              <a:solidFill>
                <a:schemeClr val="bg1"/>
              </a:solidFill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endParaRPr lang="en-US" altLang="ja-JP" sz="3300" b="1" dirty="0">
              <a:solidFill>
                <a:schemeClr val="bg1"/>
              </a:solidFill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endParaRPr lang="en-US" altLang="ja-JP" sz="3300" b="1" dirty="0">
              <a:solidFill>
                <a:schemeClr val="bg1"/>
              </a:solidFill>
              <a:latin typeface="AR P明朝体U" panose="020B0600010101010101" pitchFamily="50" charset="-128"/>
              <a:ea typeface="AR P明朝体U" panose="020B0600010101010101" pitchFamily="50" charset="-128"/>
            </a:endParaRPr>
          </a:p>
          <a:p>
            <a:br>
              <a:rPr lang="en-US" altLang="ja-JP" sz="19200" u="sng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5475" u="sng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endParaRPr lang="ja-JP" altLang="en-US" sz="2000" dirty="0">
              <a:solidFill>
                <a:srgbClr val="FF0000"/>
              </a:solidFill>
              <a:latin typeface="AR P明朝体U" panose="020B0600010101010101" pitchFamily="50" charset="-128"/>
              <a:ea typeface="AR P明朝体U" panose="020B0600010101010101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CE037A5-685A-419B-A00F-996EBE226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599" y="617676"/>
            <a:ext cx="8669867" cy="4104132"/>
          </a:xfrm>
          <a:noFill/>
        </p:spPr>
        <p:txBody>
          <a:bodyPr>
            <a:normAutofit fontScale="90000"/>
          </a:bodyPr>
          <a:lstStyle/>
          <a:p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3300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r>
              <a:rPr lang="ja-JP" altLang="en-US" sz="4000" b="1" dirty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緊急！非正規公務員の方へ</a:t>
            </a:r>
            <a:br>
              <a:rPr lang="en-US" altLang="ja-JP" sz="4000" b="1" dirty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r>
              <a:rPr lang="ja-JP" altLang="en-US" sz="4000" b="1" dirty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「雇い止め」ホットラインを開設します</a:t>
            </a:r>
            <a:br>
              <a:rPr lang="en-US" altLang="ja-JP" sz="3600" b="1" dirty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r>
              <a:rPr lang="en-US" altLang="ja-JP" sz="1200" b="1" dirty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「雇い止め」＝辞めさせられる、契約更新できないなど</a:t>
            </a:r>
            <a:br>
              <a:rPr lang="en-US" altLang="ja-JP" sz="1200" b="1" dirty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1200" b="1" dirty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1200" b="1" dirty="0">
                <a:solidFill>
                  <a:srgbClr val="FF0000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r>
              <a:rPr lang="en-US" altLang="ja-JP" sz="5025" b="1" u="sng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090-2302-4908</a:t>
            </a:r>
            <a:br>
              <a:rPr lang="en-US" altLang="ja-JP" sz="5025" b="1" u="sng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r>
              <a:rPr lang="en-US" altLang="ja-JP" sz="5025" b="1" u="sng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080-6775-1743</a:t>
            </a:r>
            <a:br>
              <a:rPr lang="en-US" altLang="ja-JP" sz="5475" u="sng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5475" u="sng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br>
              <a:rPr lang="en-US" altLang="ja-JP" sz="5475" u="sng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endParaRPr lang="ja-JP" altLang="en-US" sz="2000" dirty="0">
              <a:solidFill>
                <a:srgbClr val="FF0000"/>
              </a:solidFill>
              <a:latin typeface="AR P明朝体U" panose="020B0600010101010101" pitchFamily="50" charset="-128"/>
              <a:ea typeface="AR P明朝体U" panose="020B0600010101010101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9ADFFC8-040B-4D7B-8E76-853785703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978" y="1939633"/>
            <a:ext cx="790573" cy="790573"/>
          </a:xfrm>
          <a:prstGeom prst="rect">
            <a:avLst/>
          </a:prstGeom>
        </p:spPr>
      </p:pic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809F670C-507E-479D-82B7-B15020E2438F}"/>
              </a:ext>
            </a:extLst>
          </p:cNvPr>
          <p:cNvSpPr/>
          <p:nvPr/>
        </p:nvSpPr>
        <p:spPr>
          <a:xfrm>
            <a:off x="6923913" y="1680094"/>
            <a:ext cx="1202267" cy="491066"/>
          </a:xfrm>
          <a:prstGeom prst="wedgeRectCallout">
            <a:avLst>
              <a:gd name="adj1" fmla="val -48160"/>
              <a:gd name="adj2" fmla="val 10709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  <a:latin typeface="AR悠々ゴシック体E" panose="020B0609010101010101" pitchFamily="49" charset="-128"/>
                <a:ea typeface="AR悠々ゴシック体E" panose="020B0609010101010101" pitchFamily="49" charset="-128"/>
              </a:rPr>
              <a:t>秘密厳守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B22BD8C-2B1E-415E-81B1-020F8B6449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656" y="2326191"/>
            <a:ext cx="984779" cy="1367749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BECD51-353A-4696-B4E7-369548759487}"/>
              </a:ext>
            </a:extLst>
          </p:cNvPr>
          <p:cNvSpPr/>
          <p:nvPr/>
        </p:nvSpPr>
        <p:spPr>
          <a:xfrm>
            <a:off x="228599" y="4293704"/>
            <a:ext cx="8661401" cy="23747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非正規公務員問題の経験者や弁護士などが対応します。</a:t>
            </a:r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非正規公務員とは、臨時、非常勤職員などの雇用形態で、自治体、病院、ハローワーク、学校、図書館、保育所などの組織で働く非正規の職員を指します。公共サービスに関連する社会福祉協議会、シルバー人材センター、財団、</a:t>
            </a:r>
            <a:r>
              <a:rPr lang="en-US" altLang="ja-JP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NPO</a:t>
            </a:r>
            <a:r>
              <a:rPr lang="ja-JP" altLang="en-US" sz="1400" b="1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社会福祉法人などでの働き方も対象です。</a:t>
            </a:r>
            <a:endParaRPr lang="en-US" altLang="ja-JP" sz="1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主催：</a:t>
            </a:r>
            <a:r>
              <a:rPr lang="en-US" altLang="ja-JP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NPO</a:t>
            </a:r>
            <a:r>
              <a:rPr lang="ja-JP" altLang="en-US" sz="2000" b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法人官製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ワーキングプア研究会</a:t>
            </a:r>
            <a:endParaRPr lang="en-US" altLang="ja-JP" sz="2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ホームページ　</a:t>
            </a:r>
            <a:r>
              <a:rPr lang="en-US" altLang="ja-JP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http://kwpk.web.fc2.com/</a:t>
            </a:r>
          </a:p>
          <a:p>
            <a:pPr algn="ctr"/>
            <a:endParaRPr lang="en-US" altLang="ja-JP" sz="2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ja-JP" altLang="en-US" sz="135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76D9CFE-1A41-4BCD-9968-05C77C8BD25F}"/>
              </a:ext>
            </a:extLst>
          </p:cNvPr>
          <p:cNvSpPr/>
          <p:nvPr/>
        </p:nvSpPr>
        <p:spPr>
          <a:xfrm>
            <a:off x="310101" y="3163689"/>
            <a:ext cx="8515847" cy="1367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２月２日（日）　２月３日（月）</a:t>
            </a:r>
            <a:br>
              <a:rPr lang="en-US" altLang="ja-JP" sz="2800" b="1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10</a:t>
            </a:r>
            <a:r>
              <a:rPr lang="ja-JP" altLang="en-US" sz="2800" b="1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時</a:t>
            </a:r>
            <a:r>
              <a:rPr lang="en-US" altLang="ja-JP" sz="2800" b="1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30</a:t>
            </a:r>
            <a:r>
              <a:rPr lang="ja-JP" altLang="en-US" sz="2800" b="1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分～</a:t>
            </a:r>
            <a:r>
              <a:rPr lang="en-US" altLang="ja-JP" sz="2800" b="1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19</a:t>
            </a:r>
            <a:r>
              <a:rPr lang="ja-JP" altLang="en-US" sz="2800" b="1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時</a:t>
            </a:r>
            <a:br>
              <a:rPr lang="en-US" altLang="ja-JP" sz="2800" b="1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相談用メールアドレス：</a:t>
            </a:r>
            <a:r>
              <a:rPr lang="en-US" altLang="ja-JP" b="1" dirty="0">
                <a:solidFill>
                  <a:schemeClr val="bg1"/>
                </a:solidFill>
                <a:latin typeface="AR P明朝体U" panose="020B0600010101010101" pitchFamily="50" charset="-128"/>
                <a:ea typeface="AR P明朝体U" panose="020B0600010101010101" pitchFamily="50" charset="-128"/>
              </a:rPr>
              <a:t>kanseiwakingupua1950@yahoo.co.jp</a:t>
            </a:r>
            <a:br>
              <a:rPr lang="en-US" altLang="ja-JP" b="1" dirty="0">
                <a:solidFill>
                  <a:srgbClr val="FF0000"/>
                </a:solidFill>
                <a:latin typeface="AR P教科書体M" panose="020B0600010101010101" pitchFamily="50" charset="-128"/>
                <a:ea typeface="AR P教科書体M" panose="020B0600010101010101" pitchFamily="50" charset="-128"/>
              </a:rPr>
            </a:b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550956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1283</TotalTime>
  <Words>252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P教科書体M</vt:lpstr>
      <vt:lpstr>AR P明朝体U</vt:lpstr>
      <vt:lpstr>AR悠々ゴシック体E</vt:lpstr>
      <vt:lpstr>ＭＳ ゴシック</vt:lpstr>
      <vt:lpstr>Arial</vt:lpstr>
      <vt:lpstr>Calibri</vt:lpstr>
      <vt:lpstr>Calibri Light</vt:lpstr>
      <vt:lpstr>Office テーマ</vt:lpstr>
      <vt:lpstr>                                              緊急！非正規公務員の方へ 「雇い止め」ホットラインを開設します ※「雇い止め」＝辞めさせられる、契約更新できないなど   090-2302-4908 080-6775-1743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薫 山岸</dc:creator>
  <cp:lastModifiedBy>孝 白石</cp:lastModifiedBy>
  <cp:revision>19</cp:revision>
  <dcterms:created xsi:type="dcterms:W3CDTF">2019-02-17T16:03:29Z</dcterms:created>
  <dcterms:modified xsi:type="dcterms:W3CDTF">2020-01-20T14:14:47Z</dcterms:modified>
</cp:coreProperties>
</file>